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IBM Plex Sans" charset="1" panose="020B0503050203000203"/>
      <p:regular r:id="rId11"/>
    </p:embeddedFont>
    <p:embeddedFont>
      <p:font typeface="IBM Plex Sans Bold" charset="1" panose="020B0803050203000203"/>
      <p:regular r:id="rId12"/>
    </p:embeddedFont>
    <p:embeddedFont>
      <p:font typeface="IBM Plex Sans Italics" charset="1" panose="020B0503050203000203"/>
      <p:regular r:id="rId13"/>
    </p:embeddedFont>
    <p:embeddedFont>
      <p:font typeface="IBM Plex Sans Bold Italics" charset="1" panose="020B0803050203000203"/>
      <p:regular r:id="rId14"/>
    </p:embeddedFont>
    <p:embeddedFont>
      <p:font typeface="IBM Plex Sans Thin" charset="1" panose="020B0203050203000203"/>
      <p:regular r:id="rId15"/>
    </p:embeddedFont>
    <p:embeddedFont>
      <p:font typeface="IBM Plex Sans Thin Italics" charset="1" panose="020B0203050203000203"/>
      <p:regular r:id="rId16"/>
    </p:embeddedFont>
    <p:embeddedFont>
      <p:font typeface="IBM Plex Sans Medium" charset="1" panose="020B0603050203000203"/>
      <p:regular r:id="rId17"/>
    </p:embeddedFont>
    <p:embeddedFont>
      <p:font typeface="IBM Plex Sans Medium Italics" charset="1" panose="020B06030502030002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Be Vietnam" charset="1" panose="00000500000000000000"/>
      <p:regular r:id="rId25"/>
    </p:embeddedFont>
    <p:embeddedFont>
      <p:font typeface="Be Vietnam Italics" charset="1" panose="00000500000000000000"/>
      <p:regular r:id="rId26"/>
    </p:embeddedFont>
    <p:embeddedFont>
      <p:font typeface="Be Vietnam Thin" charset="1" panose="00000200000000000000"/>
      <p:regular r:id="rId27"/>
    </p:embeddedFont>
    <p:embeddedFont>
      <p:font typeface="Be Vietnam Thin Italics" charset="1" panose="00000300000000000000"/>
      <p:regular r:id="rId28"/>
    </p:embeddedFont>
    <p:embeddedFont>
      <p:font typeface="Be Vietnam Medium" charset="1" panose="00000600000000000000"/>
      <p:regular r:id="rId29"/>
    </p:embeddedFont>
    <p:embeddedFont>
      <p:font typeface="Be Vietnam Medium Italics" charset="1" panose="00000600000000000000"/>
      <p:regular r:id="rId30"/>
    </p:embeddedFont>
    <p:embeddedFont>
      <p:font typeface="Be Vietnam Ultra-Bold" charset="1" panose="00000900000000000000"/>
      <p:regular r:id="rId31"/>
    </p:embeddedFont>
    <p:embeddedFont>
      <p:font typeface="Be Vietnam Ultra-Bold Italics" charset="1" panose="000009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1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9131" y="2900005"/>
            <a:ext cx="11078006" cy="157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THREADLOCAL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88974" y="1245316"/>
            <a:ext cx="3512469" cy="29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75216" y="4942168"/>
            <a:ext cx="6631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</a:rPr>
              <a:t>Investigación de 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5216" y="5881257"/>
            <a:ext cx="70749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Proceso servicio de programación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5216" y="6823597"/>
            <a:ext cx="1350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2 DAM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80494" y="8145970"/>
            <a:ext cx="433749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Gema García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Óscar Gómez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Tingmei Huang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-3999949" y="4401569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8105" y="411531"/>
            <a:ext cx="7758724" cy="9463938"/>
          </a:xfrm>
          <a:custGeom>
            <a:avLst/>
            <a:gdLst/>
            <a:ahLst/>
            <a:cxnLst/>
            <a:rect r="r" b="b" t="t" l="l"/>
            <a:pathLst>
              <a:path h="9463938" w="7758724">
                <a:moveTo>
                  <a:pt x="0" y="0"/>
                </a:moveTo>
                <a:lnTo>
                  <a:pt x="7758724" y="0"/>
                </a:lnTo>
                <a:lnTo>
                  <a:pt x="7758724" y="9463938"/>
                </a:lnTo>
                <a:lnTo>
                  <a:pt x="0" y="9463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1285" y="521138"/>
            <a:ext cx="781271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Be Vietnam Ultra-Bold"/>
              </a:rPr>
              <a:t>ThreadLock !=</a:t>
            </a:r>
          </a:p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Be Vietnam Ultra-Bold"/>
              </a:rPr>
              <a:t>ThreadLocal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7616" y="2900436"/>
            <a:ext cx="6953825" cy="34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ReentrantLock </a:t>
            </a:r>
            <a:r>
              <a:rPr lang="en-US" sz="3300">
                <a:solidFill>
                  <a:srgbClr val="000000"/>
                </a:solidFill>
                <a:latin typeface="Canva Sans"/>
              </a:rPr>
              <a:t>es utilizado para proporcionar exclusión mutua en secciones críticas del código, asegurando que solo un hilo a la vez pueda ejecutar esa sección crítica.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3922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97098" y="3332633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93922" y="479472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7098" y="4897902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493922" y="635999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597098" y="6463171"/>
            <a:ext cx="798234" cy="7982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663284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766460" y="3332633"/>
            <a:ext cx="798234" cy="798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663284" y="495728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766460" y="5060462"/>
            <a:ext cx="798234" cy="7982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1019175"/>
            <a:ext cx="556839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Introducción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42795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Concepto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42795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Casos de usos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42795" y="6409533"/>
            <a:ext cx="356235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Ventajas e inconvenientes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40420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Método ThreadLocal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40420" y="5095875"/>
            <a:ext cx="356235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pequeña prueba de concepto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66840" y="2348003"/>
            <a:ext cx="3989911" cy="1630715"/>
            <a:chOff x="0" y="0"/>
            <a:chExt cx="1050841" cy="429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ChatGPT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6412" y="3442233"/>
            <a:ext cx="5305668" cy="3011635"/>
            <a:chOff x="0" y="0"/>
            <a:chExt cx="7074224" cy="40155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7074224" cy="1430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Ultra-Bold"/>
                </a:rPr>
                <a:t>Concepto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74586"/>
              <a:ext cx="5555643" cy="1940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Comparativa entre ChatGPT, BARD y Baeldung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5886" y="2417733"/>
            <a:ext cx="8261145" cy="1560985"/>
            <a:chOff x="0" y="0"/>
            <a:chExt cx="11014859" cy="208131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11014859" cy="945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PERMITE MANTENER VARIABLES ESPECÍFICAS PARA CADA HILO DE EJECUCIÓN EN UN PROGRAMA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98833"/>
              <a:ext cx="11014859" cy="108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ThreadLocal es una clase incorporada en el paquete java.lang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66840" y="4575827"/>
            <a:ext cx="3989911" cy="1630715"/>
            <a:chOff x="0" y="0"/>
            <a:chExt cx="1050841" cy="4294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Bard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85886" y="4702632"/>
            <a:ext cx="8333931" cy="1503910"/>
            <a:chOff x="0" y="0"/>
            <a:chExt cx="11111907" cy="200521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11111907" cy="142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PERMITE ALMACENAR DATOS DE FORMA QUE CADA HILO TENGA SU PROPIA COPIA INDEPENDIENTE, SIN AFECTAR A OTRAS COPIAS DE OTROS HILOS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80800"/>
              <a:ext cx="11111907" cy="524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ThreadLocal viene incorporada en el framework de Java.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2159446">
            <a:off x="13352047" y="-3426624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8"/>
                </a:lnTo>
                <a:lnTo>
                  <a:pt x="0" y="6308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8F8F8"/>
                  </a:solidFill>
                  <a:latin typeface="Be Vietnam Ultra-Bold"/>
                </a:rPr>
                <a:t>Back to Agenda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5266840" y="6999862"/>
            <a:ext cx="3989911" cy="1630715"/>
            <a:chOff x="0" y="0"/>
            <a:chExt cx="1050841" cy="42948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Baeldung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85886" y="7069592"/>
            <a:ext cx="8568463" cy="1560985"/>
            <a:chOff x="0" y="0"/>
            <a:chExt cx="11424618" cy="208131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19050"/>
              <a:ext cx="11424618" cy="945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SIRVE PARA MANEJAR INFORMACIÓN QUE SOLO VA A SER ACCESIBLE PARA UN MISMO HILO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998833"/>
              <a:ext cx="11424618" cy="108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ThreadPool, puede ser utilizada para guardar los threads al terminar su trabajo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9327" y="2666418"/>
            <a:ext cx="2464054" cy="1002783"/>
            <a:chOff x="0" y="0"/>
            <a:chExt cx="989506" cy="402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506" cy="402694"/>
            </a:xfrm>
            <a:custGeom>
              <a:avLst/>
              <a:gdLst/>
              <a:ahLst/>
              <a:cxnLst/>
              <a:rect r="r" b="b" t="t" l="l"/>
              <a:pathLst>
                <a:path h="402694" w="989506">
                  <a:moveTo>
                    <a:pt x="125678" y="0"/>
                  </a:moveTo>
                  <a:lnTo>
                    <a:pt x="863828" y="0"/>
                  </a:lnTo>
                  <a:cubicBezTo>
                    <a:pt x="933238" y="0"/>
                    <a:pt x="989506" y="56268"/>
                    <a:pt x="989506" y="125678"/>
                  </a:cubicBezTo>
                  <a:lnTo>
                    <a:pt x="989506" y="277016"/>
                  </a:lnTo>
                  <a:cubicBezTo>
                    <a:pt x="989506" y="346426"/>
                    <a:pt x="933238" y="402694"/>
                    <a:pt x="863828" y="402694"/>
                  </a:cubicBezTo>
                  <a:lnTo>
                    <a:pt x="125678" y="402694"/>
                  </a:lnTo>
                  <a:cubicBezTo>
                    <a:pt x="56268" y="402694"/>
                    <a:pt x="0" y="346426"/>
                    <a:pt x="0" y="277016"/>
                  </a:cubicBezTo>
                  <a:lnTo>
                    <a:pt x="0" y="125678"/>
                  </a:lnTo>
                  <a:cubicBezTo>
                    <a:pt x="0" y="56268"/>
                    <a:pt x="56268" y="0"/>
                    <a:pt x="12567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89506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ChatGPT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0046" y="2666418"/>
            <a:ext cx="2451560" cy="1002783"/>
            <a:chOff x="0" y="0"/>
            <a:chExt cx="984489" cy="402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4489" cy="402694"/>
            </a:xfrm>
            <a:custGeom>
              <a:avLst/>
              <a:gdLst/>
              <a:ahLst/>
              <a:cxnLst/>
              <a:rect r="r" b="b" t="t" l="l"/>
              <a:pathLst>
                <a:path h="402694" w="984489">
                  <a:moveTo>
                    <a:pt x="126318" y="0"/>
                  </a:moveTo>
                  <a:lnTo>
                    <a:pt x="858170" y="0"/>
                  </a:lnTo>
                  <a:cubicBezTo>
                    <a:pt x="891672" y="0"/>
                    <a:pt x="923802" y="13308"/>
                    <a:pt x="947491" y="36998"/>
                  </a:cubicBezTo>
                  <a:cubicBezTo>
                    <a:pt x="971180" y="60687"/>
                    <a:pt x="984489" y="92817"/>
                    <a:pt x="984489" y="126318"/>
                  </a:cubicBezTo>
                  <a:lnTo>
                    <a:pt x="984489" y="276376"/>
                  </a:lnTo>
                  <a:cubicBezTo>
                    <a:pt x="984489" y="309877"/>
                    <a:pt x="971180" y="342007"/>
                    <a:pt x="947491" y="365696"/>
                  </a:cubicBezTo>
                  <a:cubicBezTo>
                    <a:pt x="923802" y="389386"/>
                    <a:pt x="891672" y="402694"/>
                    <a:pt x="858170" y="402694"/>
                  </a:cubicBezTo>
                  <a:lnTo>
                    <a:pt x="126318" y="402694"/>
                  </a:lnTo>
                  <a:cubicBezTo>
                    <a:pt x="92817" y="402694"/>
                    <a:pt x="60687" y="389386"/>
                    <a:pt x="36998" y="365696"/>
                  </a:cubicBezTo>
                  <a:cubicBezTo>
                    <a:pt x="13308" y="342007"/>
                    <a:pt x="0" y="309877"/>
                    <a:pt x="0" y="276376"/>
                  </a:cubicBezTo>
                  <a:lnTo>
                    <a:pt x="0" y="126318"/>
                  </a:lnTo>
                  <a:cubicBezTo>
                    <a:pt x="0" y="92817"/>
                    <a:pt x="13308" y="60687"/>
                    <a:pt x="36998" y="36998"/>
                  </a:cubicBezTo>
                  <a:cubicBezTo>
                    <a:pt x="60687" y="13308"/>
                    <a:pt x="92817" y="0"/>
                    <a:pt x="126318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84489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BARD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14627" y="2666418"/>
            <a:ext cx="2444673" cy="1007482"/>
            <a:chOff x="0" y="0"/>
            <a:chExt cx="981723" cy="4045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1723" cy="404581"/>
            </a:xfrm>
            <a:custGeom>
              <a:avLst/>
              <a:gdLst/>
              <a:ahLst/>
              <a:cxnLst/>
              <a:rect r="r" b="b" t="t" l="l"/>
              <a:pathLst>
                <a:path h="404581" w="981723">
                  <a:moveTo>
                    <a:pt x="126674" y="0"/>
                  </a:moveTo>
                  <a:lnTo>
                    <a:pt x="855049" y="0"/>
                  </a:lnTo>
                  <a:cubicBezTo>
                    <a:pt x="925009" y="0"/>
                    <a:pt x="981723" y="56714"/>
                    <a:pt x="981723" y="126674"/>
                  </a:cubicBezTo>
                  <a:lnTo>
                    <a:pt x="981723" y="277907"/>
                  </a:lnTo>
                  <a:cubicBezTo>
                    <a:pt x="981723" y="311503"/>
                    <a:pt x="968377" y="343723"/>
                    <a:pt x="944621" y="367479"/>
                  </a:cubicBezTo>
                  <a:cubicBezTo>
                    <a:pt x="920865" y="391235"/>
                    <a:pt x="888645" y="404581"/>
                    <a:pt x="855049" y="404581"/>
                  </a:cubicBezTo>
                  <a:lnTo>
                    <a:pt x="126674" y="404581"/>
                  </a:lnTo>
                  <a:cubicBezTo>
                    <a:pt x="93078" y="404581"/>
                    <a:pt x="60858" y="391235"/>
                    <a:pt x="37102" y="367479"/>
                  </a:cubicBezTo>
                  <a:cubicBezTo>
                    <a:pt x="13346" y="343723"/>
                    <a:pt x="0" y="311503"/>
                    <a:pt x="0" y="277907"/>
                  </a:cubicBezTo>
                  <a:lnTo>
                    <a:pt x="0" y="126674"/>
                  </a:lnTo>
                  <a:cubicBezTo>
                    <a:pt x="0" y="93078"/>
                    <a:pt x="13346" y="60858"/>
                    <a:pt x="37102" y="37102"/>
                  </a:cubicBezTo>
                  <a:cubicBezTo>
                    <a:pt x="60858" y="13346"/>
                    <a:pt x="93078" y="0"/>
                    <a:pt x="126674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81723" cy="461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BARD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28781" y="2666418"/>
            <a:ext cx="2441515" cy="1004090"/>
            <a:chOff x="0" y="0"/>
            <a:chExt cx="980455" cy="4032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0455" cy="403219"/>
            </a:xfrm>
            <a:custGeom>
              <a:avLst/>
              <a:gdLst/>
              <a:ahLst/>
              <a:cxnLst/>
              <a:rect r="r" b="b" t="t" l="l"/>
              <a:pathLst>
                <a:path h="403219" w="980455">
                  <a:moveTo>
                    <a:pt x="126838" y="0"/>
                  </a:moveTo>
                  <a:lnTo>
                    <a:pt x="853617" y="0"/>
                  </a:lnTo>
                  <a:cubicBezTo>
                    <a:pt x="887256" y="0"/>
                    <a:pt x="919518" y="13363"/>
                    <a:pt x="943305" y="37150"/>
                  </a:cubicBezTo>
                  <a:cubicBezTo>
                    <a:pt x="967091" y="60937"/>
                    <a:pt x="980455" y="93198"/>
                    <a:pt x="980455" y="126838"/>
                  </a:cubicBezTo>
                  <a:lnTo>
                    <a:pt x="980455" y="276381"/>
                  </a:lnTo>
                  <a:cubicBezTo>
                    <a:pt x="980455" y="346431"/>
                    <a:pt x="923667" y="403219"/>
                    <a:pt x="853617" y="403219"/>
                  </a:cubicBezTo>
                  <a:lnTo>
                    <a:pt x="126838" y="403219"/>
                  </a:lnTo>
                  <a:cubicBezTo>
                    <a:pt x="56787" y="403219"/>
                    <a:pt x="0" y="346431"/>
                    <a:pt x="0" y="276381"/>
                  </a:cubicBezTo>
                  <a:lnTo>
                    <a:pt x="0" y="126838"/>
                  </a:lnTo>
                  <a:cubicBezTo>
                    <a:pt x="0" y="56787"/>
                    <a:pt x="56787" y="0"/>
                    <a:pt x="12683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80455" cy="460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ChatGPT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931354" y="3669201"/>
            <a:ext cx="1697" cy="2977061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0642527" y="3669201"/>
            <a:ext cx="3299" cy="2977067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349539" y="3670508"/>
            <a:ext cx="9525" cy="297575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846245" y="6598638"/>
            <a:ext cx="2173612" cy="166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Gestión de Sesiones en Aplicaciones Web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5721" y="6598643"/>
            <a:ext cx="2173612" cy="82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Autenticación y autorización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2257" y="6598638"/>
            <a:ext cx="2173612" cy="124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Evitar Problemas de Concurrencia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79270" y="6598638"/>
            <a:ext cx="2173612" cy="82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Contexto de ejecución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6036963" y="3673900"/>
            <a:ext cx="25751" cy="2972362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1003B"/>
                  </a:solidFill>
                  <a:latin typeface="Be Vietnam Ultra-Bold"/>
                </a:rPr>
                <a:t>Back to Agenda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27285" y="2602391"/>
            <a:ext cx="4404577" cy="3011452"/>
            <a:chOff x="0" y="0"/>
            <a:chExt cx="5872769" cy="401526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5872769" cy="2850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Casos de Uso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3393411"/>
              <a:ext cx="5317498" cy="62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ChatGPT vs BARD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28700" y="1028700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3"/>
                </a:lnTo>
                <a:lnTo>
                  <a:pt x="0" y="489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02276" y="2655536"/>
            <a:ext cx="3989911" cy="1630715"/>
            <a:chOff x="0" y="0"/>
            <a:chExt cx="1050841" cy="429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Ventajas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55389" y="1033159"/>
            <a:ext cx="10577221" cy="1716594"/>
            <a:chOff x="0" y="0"/>
            <a:chExt cx="14102961" cy="22887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4102961" cy="1201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53"/>
                </a:lnSpc>
              </a:pPr>
              <a:r>
                <a:rPr lang="en-US" sz="5961">
                  <a:solidFill>
                    <a:srgbClr val="F8F8F8"/>
                  </a:solidFill>
                  <a:latin typeface="Hammersmith One"/>
                </a:rPr>
                <a:t>Ventajas  VS Incovenientes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59536"/>
              <a:ext cx="11075565" cy="52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3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93877" y="2654521"/>
            <a:ext cx="3992394" cy="1631730"/>
            <a:chOff x="0" y="0"/>
            <a:chExt cx="1050841" cy="4294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567" y="0"/>
                  </a:moveTo>
                  <a:lnTo>
                    <a:pt x="973274" y="0"/>
                  </a:lnTo>
                  <a:cubicBezTo>
                    <a:pt x="993846" y="0"/>
                    <a:pt x="1013575" y="8172"/>
                    <a:pt x="1028122" y="22719"/>
                  </a:cubicBezTo>
                  <a:cubicBezTo>
                    <a:pt x="1042669" y="37265"/>
                    <a:pt x="1050841" y="56995"/>
                    <a:pt x="1050841" y="77567"/>
                  </a:cubicBezTo>
                  <a:lnTo>
                    <a:pt x="1050841" y="351922"/>
                  </a:lnTo>
                  <a:cubicBezTo>
                    <a:pt x="1050841" y="372494"/>
                    <a:pt x="1042669" y="392223"/>
                    <a:pt x="1028122" y="406770"/>
                  </a:cubicBezTo>
                  <a:cubicBezTo>
                    <a:pt x="1013575" y="421317"/>
                    <a:pt x="993846" y="429489"/>
                    <a:pt x="973274" y="429489"/>
                  </a:cubicBezTo>
                  <a:lnTo>
                    <a:pt x="77567" y="429489"/>
                  </a:lnTo>
                  <a:cubicBezTo>
                    <a:pt x="56995" y="429489"/>
                    <a:pt x="37265" y="421317"/>
                    <a:pt x="22719" y="406770"/>
                  </a:cubicBezTo>
                  <a:cubicBezTo>
                    <a:pt x="8172" y="392223"/>
                    <a:pt x="0" y="372494"/>
                    <a:pt x="0" y="351922"/>
                  </a:cubicBezTo>
                  <a:lnTo>
                    <a:pt x="0" y="77567"/>
                  </a:lnTo>
                  <a:cubicBezTo>
                    <a:pt x="0" y="56995"/>
                    <a:pt x="8172" y="37265"/>
                    <a:pt x="22719" y="22719"/>
                  </a:cubicBezTo>
                  <a:cubicBezTo>
                    <a:pt x="37265" y="8172"/>
                    <a:pt x="56995" y="0"/>
                    <a:pt x="77567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Inconvenientes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2159446">
            <a:off x="1335204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3573" y="518463"/>
            <a:ext cx="475127" cy="489363"/>
          </a:xfrm>
          <a:custGeom>
            <a:avLst/>
            <a:gdLst/>
            <a:ahLst/>
            <a:cxnLst/>
            <a:rect r="r" b="b" t="t" l="l"/>
            <a:pathLst>
              <a:path h="489363" w="475127">
                <a:moveTo>
                  <a:pt x="0" y="0"/>
                </a:moveTo>
                <a:lnTo>
                  <a:pt x="475127" y="0"/>
                </a:lnTo>
                <a:lnTo>
                  <a:pt x="475127" y="489364"/>
                </a:lnTo>
                <a:lnTo>
                  <a:pt x="0" y="489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32094" y="5419432"/>
            <a:ext cx="1393211" cy="1002783"/>
            <a:chOff x="0" y="0"/>
            <a:chExt cx="559481" cy="4026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9481" cy="402694"/>
            </a:xfrm>
            <a:custGeom>
              <a:avLst/>
              <a:gdLst/>
              <a:ahLst/>
              <a:cxnLst/>
              <a:rect r="r" b="b" t="t" l="l"/>
              <a:pathLst>
                <a:path h="402694" w="559481">
                  <a:moveTo>
                    <a:pt x="201347" y="0"/>
                  </a:moveTo>
                  <a:lnTo>
                    <a:pt x="358134" y="0"/>
                  </a:lnTo>
                  <a:cubicBezTo>
                    <a:pt x="469334" y="0"/>
                    <a:pt x="559481" y="90146"/>
                    <a:pt x="559481" y="201347"/>
                  </a:cubicBezTo>
                  <a:lnTo>
                    <a:pt x="559481" y="201347"/>
                  </a:lnTo>
                  <a:cubicBezTo>
                    <a:pt x="559481" y="312548"/>
                    <a:pt x="469334" y="402694"/>
                    <a:pt x="358134" y="402694"/>
                  </a:cubicBezTo>
                  <a:lnTo>
                    <a:pt x="201347" y="402694"/>
                  </a:lnTo>
                  <a:cubicBezTo>
                    <a:pt x="90146" y="402694"/>
                    <a:pt x="0" y="312548"/>
                    <a:pt x="0" y="201347"/>
                  </a:cubicBezTo>
                  <a:lnTo>
                    <a:pt x="0" y="201347"/>
                  </a:lnTo>
                  <a:cubicBezTo>
                    <a:pt x="0" y="90146"/>
                    <a:pt x="90146" y="0"/>
                    <a:pt x="201347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559481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GPT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9305" y="7841841"/>
            <a:ext cx="1416294" cy="1002783"/>
            <a:chOff x="0" y="0"/>
            <a:chExt cx="568750" cy="4026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8750" cy="402694"/>
            </a:xfrm>
            <a:custGeom>
              <a:avLst/>
              <a:gdLst/>
              <a:ahLst/>
              <a:cxnLst/>
              <a:rect r="r" b="b" t="t" l="l"/>
              <a:pathLst>
                <a:path h="402694" w="568750">
                  <a:moveTo>
                    <a:pt x="201347" y="0"/>
                  </a:moveTo>
                  <a:lnTo>
                    <a:pt x="367403" y="0"/>
                  </a:lnTo>
                  <a:cubicBezTo>
                    <a:pt x="478604" y="0"/>
                    <a:pt x="568750" y="90146"/>
                    <a:pt x="568750" y="201347"/>
                  </a:cubicBezTo>
                  <a:lnTo>
                    <a:pt x="568750" y="201347"/>
                  </a:lnTo>
                  <a:cubicBezTo>
                    <a:pt x="568750" y="312548"/>
                    <a:pt x="478604" y="402694"/>
                    <a:pt x="367403" y="402694"/>
                  </a:cubicBezTo>
                  <a:lnTo>
                    <a:pt x="201347" y="402694"/>
                  </a:lnTo>
                  <a:cubicBezTo>
                    <a:pt x="90146" y="402694"/>
                    <a:pt x="0" y="312548"/>
                    <a:pt x="0" y="201347"/>
                  </a:cubicBezTo>
                  <a:lnTo>
                    <a:pt x="0" y="201347"/>
                  </a:lnTo>
                  <a:cubicBezTo>
                    <a:pt x="0" y="90146"/>
                    <a:pt x="90146" y="0"/>
                    <a:pt x="201347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68750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BARD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050463" y="4705351"/>
            <a:ext cx="7093537" cy="4778578"/>
            <a:chOff x="0" y="0"/>
            <a:chExt cx="1868257" cy="12585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68257" cy="1258556"/>
            </a:xfrm>
            <a:custGeom>
              <a:avLst/>
              <a:gdLst/>
              <a:ahLst/>
              <a:cxnLst/>
              <a:rect r="r" b="b" t="t" l="l"/>
              <a:pathLst>
                <a:path h="1258556" w="1868257">
                  <a:moveTo>
                    <a:pt x="55662" y="0"/>
                  </a:moveTo>
                  <a:lnTo>
                    <a:pt x="1812595" y="0"/>
                  </a:lnTo>
                  <a:cubicBezTo>
                    <a:pt x="1843336" y="0"/>
                    <a:pt x="1868257" y="24921"/>
                    <a:pt x="1868257" y="55662"/>
                  </a:cubicBezTo>
                  <a:lnTo>
                    <a:pt x="1868257" y="1202894"/>
                  </a:lnTo>
                  <a:cubicBezTo>
                    <a:pt x="1868257" y="1233635"/>
                    <a:pt x="1843336" y="1258556"/>
                    <a:pt x="1812595" y="1258556"/>
                  </a:cubicBezTo>
                  <a:lnTo>
                    <a:pt x="55662" y="1258556"/>
                  </a:lnTo>
                  <a:cubicBezTo>
                    <a:pt x="24921" y="1258556"/>
                    <a:pt x="0" y="1233635"/>
                    <a:pt x="0" y="1202894"/>
                  </a:cubicBezTo>
                  <a:lnTo>
                    <a:pt x="0" y="55662"/>
                  </a:lnTo>
                  <a:cubicBezTo>
                    <a:pt x="0" y="24921"/>
                    <a:pt x="24921" y="0"/>
                    <a:pt x="55662" y="0"/>
                  </a:cubicBezTo>
                  <a:close/>
                </a:path>
              </a:pathLst>
            </a:custGeom>
            <a:solidFill>
              <a:srgbClr val="12005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868257" cy="1306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10700" y="4702377"/>
            <a:ext cx="6958747" cy="4781552"/>
            <a:chOff x="0" y="0"/>
            <a:chExt cx="1831617" cy="12585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31617" cy="1258556"/>
            </a:xfrm>
            <a:custGeom>
              <a:avLst/>
              <a:gdLst/>
              <a:ahLst/>
              <a:cxnLst/>
              <a:rect r="r" b="b" t="t" l="l"/>
              <a:pathLst>
                <a:path h="1258556" w="1831617">
                  <a:moveTo>
                    <a:pt x="56740" y="0"/>
                  </a:moveTo>
                  <a:lnTo>
                    <a:pt x="1774877" y="0"/>
                  </a:lnTo>
                  <a:cubicBezTo>
                    <a:pt x="1789925" y="0"/>
                    <a:pt x="1804357" y="5978"/>
                    <a:pt x="1814998" y="16619"/>
                  </a:cubicBezTo>
                  <a:cubicBezTo>
                    <a:pt x="1825639" y="27259"/>
                    <a:pt x="1831617" y="41691"/>
                    <a:pt x="1831617" y="56740"/>
                  </a:cubicBezTo>
                  <a:lnTo>
                    <a:pt x="1831617" y="1201816"/>
                  </a:lnTo>
                  <a:cubicBezTo>
                    <a:pt x="1831617" y="1233152"/>
                    <a:pt x="1806214" y="1258556"/>
                    <a:pt x="1774877" y="1258556"/>
                  </a:cubicBezTo>
                  <a:lnTo>
                    <a:pt x="56740" y="1258556"/>
                  </a:lnTo>
                  <a:cubicBezTo>
                    <a:pt x="41691" y="1258556"/>
                    <a:pt x="27259" y="1252578"/>
                    <a:pt x="16619" y="1241937"/>
                  </a:cubicBezTo>
                  <a:cubicBezTo>
                    <a:pt x="5978" y="1231296"/>
                    <a:pt x="0" y="1216864"/>
                    <a:pt x="0" y="1201816"/>
                  </a:cubicBezTo>
                  <a:lnTo>
                    <a:pt x="0" y="56740"/>
                  </a:lnTo>
                  <a:cubicBezTo>
                    <a:pt x="0" y="41691"/>
                    <a:pt x="5978" y="27259"/>
                    <a:pt x="16619" y="16619"/>
                  </a:cubicBezTo>
                  <a:cubicBezTo>
                    <a:pt x="27259" y="5978"/>
                    <a:pt x="41691" y="0"/>
                    <a:pt x="56740" y="0"/>
                  </a:cubicBezTo>
                  <a:close/>
                </a:path>
              </a:pathLst>
            </a:custGeom>
            <a:solidFill>
              <a:srgbClr val="12005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831617" cy="1306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484755" y="7005609"/>
            <a:ext cx="6224954" cy="211015"/>
          </a:xfrm>
          <a:custGeom>
            <a:avLst/>
            <a:gdLst/>
            <a:ahLst/>
            <a:cxnLst/>
            <a:rect r="r" b="b" t="t" l="l"/>
            <a:pathLst>
              <a:path h="211015" w="6224954">
                <a:moveTo>
                  <a:pt x="0" y="0"/>
                </a:moveTo>
                <a:lnTo>
                  <a:pt x="6224953" y="0"/>
                </a:lnTo>
                <a:lnTo>
                  <a:pt x="6224953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229919" y="5757113"/>
            <a:ext cx="6282890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EFICIENCIA EN OPERACIONES DE CONTEXTO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29919" y="5075990"/>
            <a:ext cx="5436973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SEPARACIÓN DE CONTEXTO POR HILO.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29919" y="6438236"/>
            <a:ext cx="3525620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SENCILLEZ DE USO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7864" y="5754806"/>
            <a:ext cx="6286799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DIFICULTAD PARA RASTREAR Y DEPURAR.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07864" y="5073260"/>
            <a:ext cx="5440356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POSIBLE PÉRDIDA DE MEMORIA.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07864" y="6436353"/>
            <a:ext cx="4108467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POTENCIAL POR MAL USO.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29919" y="8240336"/>
            <a:ext cx="6282890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MEJORA DE RENDIIENTO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29919" y="7617640"/>
            <a:ext cx="6914081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PERMITE ALMACENAR DATOS PRIVADOS DEL HILO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29919" y="8862488"/>
            <a:ext cx="4571006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SIMPLIFICACIÓN DE CÓDIGO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09282" y="8676175"/>
            <a:ext cx="6286799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PUEDE SER DIFICIL DE DEPURAR.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09282" y="7737870"/>
            <a:ext cx="5440356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PUEDE CAUSAR FIGURAS DE MEMORIA.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9590023" y="7004067"/>
            <a:ext cx="6228827" cy="211147"/>
          </a:xfrm>
          <a:custGeom>
            <a:avLst/>
            <a:gdLst/>
            <a:ahLst/>
            <a:cxnLst/>
            <a:rect r="r" b="b" t="t" l="l"/>
            <a:pathLst>
              <a:path h="211147" w="6228827">
                <a:moveTo>
                  <a:pt x="0" y="0"/>
                </a:moveTo>
                <a:lnTo>
                  <a:pt x="6228827" y="0"/>
                </a:lnTo>
                <a:lnTo>
                  <a:pt x="6228827" y="211146"/>
                </a:lnTo>
                <a:lnTo>
                  <a:pt x="0" y="211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09526" y="5950663"/>
            <a:ext cx="7559663" cy="6143944"/>
          </a:xfrm>
          <a:custGeom>
            <a:avLst/>
            <a:gdLst/>
            <a:ahLst/>
            <a:cxnLst/>
            <a:rect r="r" b="b" t="t" l="l"/>
            <a:pathLst>
              <a:path h="6143944" w="7559663">
                <a:moveTo>
                  <a:pt x="0" y="0"/>
                </a:moveTo>
                <a:lnTo>
                  <a:pt x="7559663" y="0"/>
                </a:lnTo>
                <a:lnTo>
                  <a:pt x="7559663" y="6143944"/>
                </a:lnTo>
                <a:lnTo>
                  <a:pt x="0" y="614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88307" y="1305199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9706" y="2798931"/>
            <a:ext cx="12988588" cy="6063032"/>
          </a:xfrm>
          <a:custGeom>
            <a:avLst/>
            <a:gdLst/>
            <a:ahLst/>
            <a:cxnLst/>
            <a:rect r="r" b="b" t="t" l="l"/>
            <a:pathLst>
              <a:path h="6063032" w="12988588">
                <a:moveTo>
                  <a:pt x="0" y="0"/>
                </a:moveTo>
                <a:lnTo>
                  <a:pt x="12988588" y="0"/>
                </a:lnTo>
                <a:lnTo>
                  <a:pt x="12988588" y="6063032"/>
                </a:lnTo>
                <a:lnTo>
                  <a:pt x="0" y="6063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9425627" cy="1948097"/>
            <a:chOff x="0" y="0"/>
            <a:chExt cx="12567502" cy="25974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2567502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Método ThreadLocal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74740"/>
              <a:ext cx="1137924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1234" y="-571332"/>
            <a:ext cx="7559663" cy="6143944"/>
          </a:xfrm>
          <a:custGeom>
            <a:avLst/>
            <a:gdLst/>
            <a:ahLst/>
            <a:cxnLst/>
            <a:rect r="r" b="b" t="t" l="l"/>
            <a:pathLst>
              <a:path h="6143944" w="7559663">
                <a:moveTo>
                  <a:pt x="0" y="0"/>
                </a:moveTo>
                <a:lnTo>
                  <a:pt x="7559663" y="0"/>
                </a:lnTo>
                <a:lnTo>
                  <a:pt x="7559663" y="6143944"/>
                </a:lnTo>
                <a:lnTo>
                  <a:pt x="0" y="614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53091" y="4143056"/>
            <a:ext cx="7559663" cy="6143944"/>
          </a:xfrm>
          <a:custGeom>
            <a:avLst/>
            <a:gdLst/>
            <a:ahLst/>
            <a:cxnLst/>
            <a:rect r="r" b="b" t="t" l="l"/>
            <a:pathLst>
              <a:path h="6143944" w="7559663">
                <a:moveTo>
                  <a:pt x="0" y="0"/>
                </a:moveTo>
                <a:lnTo>
                  <a:pt x="7559663" y="0"/>
                </a:lnTo>
                <a:lnTo>
                  <a:pt x="7559663" y="6143944"/>
                </a:lnTo>
                <a:lnTo>
                  <a:pt x="0" y="614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64378" y="2333440"/>
            <a:ext cx="13745800" cy="6924860"/>
          </a:xfrm>
          <a:custGeom>
            <a:avLst/>
            <a:gdLst/>
            <a:ahLst/>
            <a:cxnLst/>
            <a:rect r="r" b="b" t="t" l="l"/>
            <a:pathLst>
              <a:path h="6924860" w="13745800">
                <a:moveTo>
                  <a:pt x="0" y="0"/>
                </a:moveTo>
                <a:lnTo>
                  <a:pt x="13745799" y="0"/>
                </a:lnTo>
                <a:lnTo>
                  <a:pt x="13745799" y="6924860"/>
                </a:lnTo>
                <a:lnTo>
                  <a:pt x="0" y="6924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98862" y="933450"/>
            <a:ext cx="77819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Ejemplo de ThreadLocal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9763633" y="-3549703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9549" y="3259506"/>
            <a:ext cx="11341906" cy="5998794"/>
          </a:xfrm>
          <a:custGeom>
            <a:avLst/>
            <a:gdLst/>
            <a:ahLst/>
            <a:cxnLst/>
            <a:rect r="r" b="b" t="t" l="l"/>
            <a:pathLst>
              <a:path h="5998794" w="11341906">
                <a:moveTo>
                  <a:pt x="0" y="0"/>
                </a:moveTo>
                <a:lnTo>
                  <a:pt x="11341906" y="0"/>
                </a:lnTo>
                <a:lnTo>
                  <a:pt x="11341906" y="5998794"/>
                </a:lnTo>
                <a:lnTo>
                  <a:pt x="0" y="5998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9549" y="847273"/>
            <a:ext cx="10972671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Utilización de ThreadLocal junto con ThreadPool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81778" y="7588569"/>
            <a:ext cx="6327517" cy="513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86"/>
              </a:lnSpc>
            </a:pPr>
            <a:r>
              <a:rPr lang="en-US" sz="4133">
                <a:solidFill>
                  <a:srgbClr val="FFFFFF"/>
                </a:solidFill>
                <a:latin typeface="Canva Sans Bold"/>
              </a:rPr>
              <a:t>      ThreadPool</a:t>
            </a:r>
            <a:r>
              <a:rPr lang="en-US" sz="4133">
                <a:solidFill>
                  <a:srgbClr val="FFFFFF"/>
                </a:solidFill>
                <a:latin typeface="Canva Sans"/>
              </a:rPr>
              <a:t>: </a:t>
            </a:r>
          </a:p>
          <a:p>
            <a:pPr algn="just" marL="698042" indent="-349021" lvl="1">
              <a:lnSpc>
                <a:spcPts val="4526"/>
              </a:lnSpc>
              <a:buFont typeface="Arial"/>
              <a:buChar char="•"/>
            </a:pPr>
            <a:r>
              <a:rPr lang="en-US" sz="3233">
                <a:solidFill>
                  <a:srgbClr val="FFFFFF"/>
                </a:solidFill>
                <a:latin typeface="Canva Sans"/>
              </a:rPr>
              <a:t>Reutilizables</a:t>
            </a:r>
          </a:p>
          <a:p>
            <a:pPr algn="just" marL="698042" indent="-349021" lvl="1">
              <a:lnSpc>
                <a:spcPts val="4526"/>
              </a:lnSpc>
              <a:buFont typeface="Arial"/>
              <a:buChar char="•"/>
            </a:pPr>
            <a:r>
              <a:rPr lang="en-US" sz="3233">
                <a:solidFill>
                  <a:srgbClr val="FFFFFF"/>
                </a:solidFill>
                <a:latin typeface="Canva Sans"/>
              </a:rPr>
              <a:t>Concurrentes</a:t>
            </a:r>
          </a:p>
          <a:p>
            <a:pPr algn="just" marL="698042" indent="-349021" lvl="1">
              <a:lnSpc>
                <a:spcPts val="4526"/>
              </a:lnSpc>
              <a:buFont typeface="Arial"/>
              <a:buChar char="•"/>
            </a:pPr>
            <a:r>
              <a:rPr lang="en-US" sz="3233">
                <a:solidFill>
                  <a:srgbClr val="FFFFFF"/>
                </a:solidFill>
                <a:latin typeface="Canva Sans"/>
              </a:rPr>
              <a:t>Gestión automática</a:t>
            </a:r>
          </a:p>
          <a:p>
            <a:pPr algn="just">
              <a:lnSpc>
                <a:spcPts val="4526"/>
              </a:lnSpc>
            </a:pPr>
          </a:p>
          <a:p>
            <a:pPr>
              <a:lnSpc>
                <a:spcPts val="4526"/>
              </a:lnSpc>
            </a:pPr>
          </a:p>
          <a:p>
            <a:pPr algn="ctr">
              <a:lnSpc>
                <a:spcPts val="3126"/>
              </a:lnSpc>
            </a:pPr>
          </a:p>
          <a:p>
            <a:pPr algn="ctr">
              <a:lnSpc>
                <a:spcPts val="3126"/>
              </a:lnSpc>
            </a:pPr>
          </a:p>
          <a:p>
            <a:pPr algn="ctr">
              <a:lnSpc>
                <a:spcPts val="3126"/>
              </a:lnSpc>
            </a:pPr>
          </a:p>
          <a:p>
            <a:pPr algn="ctr">
              <a:lnSpc>
                <a:spcPts val="312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50157" y="4143056"/>
            <a:ext cx="7559663" cy="6143944"/>
          </a:xfrm>
          <a:custGeom>
            <a:avLst/>
            <a:gdLst/>
            <a:ahLst/>
            <a:cxnLst/>
            <a:rect r="r" b="b" t="t" l="l"/>
            <a:pathLst>
              <a:path h="6143944" w="7559663">
                <a:moveTo>
                  <a:pt x="0" y="0"/>
                </a:moveTo>
                <a:lnTo>
                  <a:pt x="7559663" y="0"/>
                </a:lnTo>
                <a:lnTo>
                  <a:pt x="7559663" y="6143944"/>
                </a:lnTo>
                <a:lnTo>
                  <a:pt x="0" y="614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02334" y="6744530"/>
            <a:ext cx="7559663" cy="6143944"/>
          </a:xfrm>
          <a:custGeom>
            <a:avLst/>
            <a:gdLst/>
            <a:ahLst/>
            <a:cxnLst/>
            <a:rect r="r" b="b" t="t" l="l"/>
            <a:pathLst>
              <a:path h="6143944" w="7559663">
                <a:moveTo>
                  <a:pt x="0" y="0"/>
                </a:moveTo>
                <a:lnTo>
                  <a:pt x="7559663" y="0"/>
                </a:lnTo>
                <a:lnTo>
                  <a:pt x="7559663" y="6143944"/>
                </a:lnTo>
                <a:lnTo>
                  <a:pt x="0" y="614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8584" y="2809094"/>
            <a:ext cx="10423404" cy="7007408"/>
          </a:xfrm>
          <a:custGeom>
            <a:avLst/>
            <a:gdLst/>
            <a:ahLst/>
            <a:cxnLst/>
            <a:rect r="r" b="b" t="t" l="l"/>
            <a:pathLst>
              <a:path h="7007408" w="10423404">
                <a:moveTo>
                  <a:pt x="0" y="0"/>
                </a:moveTo>
                <a:lnTo>
                  <a:pt x="10423404" y="0"/>
                </a:lnTo>
                <a:lnTo>
                  <a:pt x="10423404" y="7007408"/>
                </a:lnTo>
                <a:lnTo>
                  <a:pt x="0" y="700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2195" y="-925221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38584" y="382098"/>
            <a:ext cx="1073224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0"/>
              </a:lnSpc>
            </a:pPr>
            <a:r>
              <a:rPr lang="en-US" sz="5800">
                <a:solidFill>
                  <a:srgbClr val="120052"/>
                </a:solidFill>
                <a:latin typeface="Be Vietnam Ultra-Bold"/>
              </a:rPr>
              <a:t>Utilización de ThreadLocal junto con ThreadPool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DAF1REyo4Ak</dc:identifier>
  <dcterms:modified xsi:type="dcterms:W3CDTF">2011-08-01T06:04:30Z</dcterms:modified>
  <cp:revision>1</cp:revision>
  <dc:title>Project Proposal Business Presentation in Dark Blue Pink Abstract Tech Style</dc:title>
</cp:coreProperties>
</file>